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6038" y="0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15120B-2A8C-4DC7-BEED-03A1D463CCC1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3138"/>
            <a:ext cx="5445125" cy="39131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6038" y="9440863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D5B05A-32BC-4519-826A-9319772CDFB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6380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9C0C03-CFAF-A1B9-ED42-352819264B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0C3B2AD8-A2A8-93FF-CBA5-6A4E7DB76E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CD8A7C6-D26A-5794-2379-915E13DED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EEB738-C71E-31E3-A138-D6A633AD45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D4043DA-9FD7-8477-5F07-F5D43EB1A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59198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B34403C-898E-CABC-EE58-28BB9A74D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963FF9C-E63C-1AFF-4C53-F29730877E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DAA2955-845A-C0B9-9206-073F1BEB0E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576233-E6B8-39AD-6F8F-4737592F1D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5F9ECD-F905-9B5D-5C9D-5E4F211D9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1607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B9501B13-284B-B859-131F-6900B8724C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D824A4E-D89D-FB7D-6A1A-ACEBE15659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0E2860-FDF4-A11F-D635-1AC75B81F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88C4F7-24B2-A846-87E0-C4508F7C8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3C0503F-1E9C-CC5D-81EC-05FEC8547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184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8DC8838-C071-03F0-7CCE-2B6AE50B4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6E3AA29-66D5-F80C-EBD4-8FCC0C19A1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4FBCD48-EE0A-96BA-FCD5-E07523828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40E8697-8573-8A4D-8139-7855ED175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BD33D5E-256A-1049-7F6D-C8DE4A2A15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9919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CE84C7-F929-0C5E-6812-7CFA4187F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99D827C-558C-23CF-1B67-E40E068D7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3AA2CE5-BD78-348C-703B-DBB70CD9B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81CFBD-1B2F-4688-2E69-7FA9E6C53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D99176D-2F6E-C76E-692C-73E81AB7E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256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0E522E-B2EE-E5A4-887B-A0701BD790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22824F0-02A1-18DA-6A39-721BC82A3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EC658BC-0B0A-0BE9-D117-BBB65C791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4278777-4E1D-4F5A-F609-BD66BAE2FE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9904518-9762-7630-4D7E-04095F34B0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80D20FD-BBF4-1F33-A866-F6CDD4E5B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67853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2358090-FC95-717C-83F3-820876399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F056184-C5E2-4D28-DE86-E312D86553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59E245E-1AEA-B377-4D81-389365DBAE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BADC78B7-66B7-ABE2-F770-529B7EF36A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B2885DB-CE70-5914-55F8-E3D6F1755D9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BF0D4172-82A4-3C89-4206-3D1C47102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93307628-DB90-D846-4EB1-167CB8DAFC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2CF9128-1495-8A70-5F7C-0716D6334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594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07E79DF-A4FF-12F0-EEC1-12F0DDBED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3E6CAB88-CE23-5815-E402-4CDE51B1C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F5D6FFE-26E1-85F4-2F66-D6E0574CF6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4190ADF2-666D-8817-EA35-6877A482EE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317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B74E17D-1BBC-DBF8-2FA2-6D07082B4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31F6A53F-79E1-C455-33D6-25E1A372BC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791865-42AB-B9A2-0A60-1B036AB42D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74654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D240A2-DD3F-378F-EAB6-2270F14301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1D47667-C340-451C-9B81-D0A2429D61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ABCE39AB-85F8-EC87-CBC6-2D9CC09666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67B13C5-4FF8-376F-2618-AEDB6ECF9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D411206-EFC1-2869-140B-93D305687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E07D00B-1E98-7C73-154D-C80838947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6850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AA0E32-8D07-45B4-136C-1C27BC2C5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14AB8811-22E9-6837-A7FF-22CB1BF9F2B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F098E6D-D4DE-877A-EDF2-BDC62D2410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466B5CB-A408-62A9-D988-8DEA9DCEF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5D95E0B-37D5-0582-2BAD-E906D5E69B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9CA4949-A0A8-0DC1-87B2-D944B4C3C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9387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539F394-7D6B-B27B-F45E-2B4084DABA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16E31B9-AC2B-8A72-642A-CCE066B9BC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FDD4B7A-BD88-A8DB-EBF1-8427AF1190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3F3DB5-ED80-427B-9C43-E1CCEF16F4DA}" type="datetimeFigureOut">
              <a:rPr kumimoji="1" lang="ja-JP" altLang="en-US" smtClean="0"/>
              <a:t>2026/8/18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3C6309-0571-1420-5567-8459905420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9C58CE1-B631-6AAA-4A06-F66CF71954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B24088-6219-4036-8FC1-61977DFE37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0487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4" name="直線矢印コネクタ 43">
            <a:extLst>
              <a:ext uri="{FF2B5EF4-FFF2-40B4-BE49-F238E27FC236}">
                <a16:creationId xmlns:a16="http://schemas.microsoft.com/office/drawing/2014/main" id="{BAEA3044-7607-5117-4BD2-845471ED973E}"/>
              </a:ext>
            </a:extLst>
          </p:cNvPr>
          <p:cNvCxnSpPr>
            <a:cxnSpLocks/>
          </p:cNvCxnSpPr>
          <p:nvPr/>
        </p:nvCxnSpPr>
        <p:spPr>
          <a:xfrm>
            <a:off x="3571652" y="4262373"/>
            <a:ext cx="561993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四角形: 角を丸くする 10">
            <a:extLst>
              <a:ext uri="{FF2B5EF4-FFF2-40B4-BE49-F238E27FC236}">
                <a16:creationId xmlns:a16="http://schemas.microsoft.com/office/drawing/2014/main" id="{620599C9-0DF7-5A80-D9FF-D8C7E984C6C4}"/>
              </a:ext>
            </a:extLst>
          </p:cNvPr>
          <p:cNvSpPr/>
          <p:nvPr/>
        </p:nvSpPr>
        <p:spPr>
          <a:xfrm>
            <a:off x="650044" y="1870902"/>
            <a:ext cx="1959253" cy="576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dirty="0">
                <a:solidFill>
                  <a:schemeClr val="tx1"/>
                </a:solidFill>
              </a:rPr>
              <a:t>30</a:t>
            </a:r>
            <a:r>
              <a:rPr lang="ja-JP" altLang="en-US" sz="1600" dirty="0">
                <a:solidFill>
                  <a:schemeClr val="tx1"/>
                </a:solidFill>
              </a:rPr>
              <a:t>・</a:t>
            </a:r>
            <a:r>
              <a:rPr lang="en-US" altLang="ja-JP" sz="1600" dirty="0">
                <a:solidFill>
                  <a:schemeClr val="tx1"/>
                </a:solidFill>
              </a:rPr>
              <a:t>35</a:t>
            </a:r>
            <a:r>
              <a:rPr lang="ja-JP" altLang="en-US" sz="1600" dirty="0">
                <a:solidFill>
                  <a:schemeClr val="tx1"/>
                </a:solidFill>
              </a:rPr>
              <a:t>・</a:t>
            </a:r>
            <a:r>
              <a:rPr lang="en-US" altLang="ja-JP" sz="1600" dirty="0">
                <a:solidFill>
                  <a:schemeClr val="tx1"/>
                </a:solidFill>
              </a:rPr>
              <a:t>40</a:t>
            </a:r>
            <a:r>
              <a:rPr kumimoji="1" lang="ja-JP" altLang="en-US" sz="1600" dirty="0">
                <a:solidFill>
                  <a:schemeClr val="tx1"/>
                </a:solidFill>
              </a:rPr>
              <a:t>歳以上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54403DE9-C37D-CE7F-3665-23D672F14113}"/>
              </a:ext>
            </a:extLst>
          </p:cNvPr>
          <p:cNvSpPr/>
          <p:nvPr/>
        </p:nvSpPr>
        <p:spPr>
          <a:xfrm>
            <a:off x="654780" y="4628257"/>
            <a:ext cx="1882149" cy="57600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rgbClr val="FF0000"/>
                </a:solidFill>
              </a:rPr>
              <a:t>35</a:t>
            </a:r>
            <a:r>
              <a:rPr kumimoji="1" lang="ja-JP" altLang="en-US" sz="1600" dirty="0">
                <a:solidFill>
                  <a:srgbClr val="FF0000"/>
                </a:solidFill>
              </a:rPr>
              <a:t>歳以上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6C7E4A0B-11D6-939E-E8B3-9D027A650731}"/>
              </a:ext>
            </a:extLst>
          </p:cNvPr>
          <p:cNvSpPr/>
          <p:nvPr/>
        </p:nvSpPr>
        <p:spPr>
          <a:xfrm>
            <a:off x="3214644" y="1166984"/>
            <a:ext cx="362375" cy="1667606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いずれか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20E78F9E-DA26-92B0-F5ED-388CB4C4F512}"/>
              </a:ext>
            </a:extLst>
          </p:cNvPr>
          <p:cNvSpPr/>
          <p:nvPr/>
        </p:nvSpPr>
        <p:spPr>
          <a:xfrm>
            <a:off x="3214644" y="3913964"/>
            <a:ext cx="338100" cy="2069929"/>
          </a:xfrm>
          <a:prstGeom prst="round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いずれか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25" name="四角形: 角を丸くする 24">
            <a:extLst>
              <a:ext uri="{FF2B5EF4-FFF2-40B4-BE49-F238E27FC236}">
                <a16:creationId xmlns:a16="http://schemas.microsoft.com/office/drawing/2014/main" id="{72736E16-A0E1-17BF-A354-EE2BFF2BE603}"/>
              </a:ext>
            </a:extLst>
          </p:cNvPr>
          <p:cNvSpPr/>
          <p:nvPr/>
        </p:nvSpPr>
        <p:spPr>
          <a:xfrm>
            <a:off x="4121978" y="1181612"/>
            <a:ext cx="3925724" cy="4320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内部人間ドック（田町ビル）</a:t>
            </a:r>
          </a:p>
        </p:txBody>
      </p:sp>
      <p:sp>
        <p:nvSpPr>
          <p:cNvPr id="27" name="四角形: 角を丸くする 26">
            <a:extLst>
              <a:ext uri="{FF2B5EF4-FFF2-40B4-BE49-F238E27FC236}">
                <a16:creationId xmlns:a16="http://schemas.microsoft.com/office/drawing/2014/main" id="{5750E77C-0932-6DA4-4065-707C83D96F6F}"/>
              </a:ext>
            </a:extLst>
          </p:cNvPr>
          <p:cNvSpPr/>
          <p:nvPr/>
        </p:nvSpPr>
        <p:spPr>
          <a:xfrm>
            <a:off x="4121978" y="1765705"/>
            <a:ext cx="3925724" cy="4320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外部契約人間ドック（</a:t>
            </a:r>
            <a:r>
              <a:rPr lang="en-US" altLang="ja-JP" sz="1200" dirty="0">
                <a:solidFill>
                  <a:schemeClr val="tx1"/>
                </a:solidFill>
              </a:rPr>
              <a:t>25</a:t>
            </a:r>
            <a:r>
              <a:rPr lang="ja-JP" altLang="en-US" sz="1200" dirty="0">
                <a:solidFill>
                  <a:schemeClr val="tx1"/>
                </a:solidFill>
              </a:rPr>
              <a:t>機関）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45" name="四角形: 角を丸くする 44">
            <a:extLst>
              <a:ext uri="{FF2B5EF4-FFF2-40B4-BE49-F238E27FC236}">
                <a16:creationId xmlns:a16="http://schemas.microsoft.com/office/drawing/2014/main" id="{84282704-DE93-C185-2ECA-CD9B43F980BC}"/>
              </a:ext>
            </a:extLst>
          </p:cNvPr>
          <p:cNvSpPr/>
          <p:nvPr/>
        </p:nvSpPr>
        <p:spPr>
          <a:xfrm>
            <a:off x="4123460" y="4776418"/>
            <a:ext cx="3960000" cy="43200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人間ドック（イーウェル）約</a:t>
            </a:r>
            <a:r>
              <a:rPr lang="en-US" altLang="ja-JP" sz="1200" dirty="0">
                <a:solidFill>
                  <a:schemeClr val="tx1"/>
                </a:solidFill>
              </a:rPr>
              <a:t>2,000</a:t>
            </a:r>
            <a:r>
              <a:rPr lang="ja-JP" altLang="en-US" sz="1200" dirty="0">
                <a:solidFill>
                  <a:schemeClr val="tx1"/>
                </a:solidFill>
              </a:rPr>
              <a:t>機関</a:t>
            </a:r>
            <a:r>
              <a:rPr lang="en-US" altLang="ja-JP" sz="900" dirty="0">
                <a:solidFill>
                  <a:schemeClr val="tx1"/>
                </a:solidFill>
              </a:rPr>
              <a:t>※2026</a:t>
            </a:r>
            <a:r>
              <a:rPr lang="ja-JP" altLang="en-US" sz="900" dirty="0">
                <a:solidFill>
                  <a:schemeClr val="tx1"/>
                </a:solidFill>
              </a:rPr>
              <a:t>年</a:t>
            </a:r>
            <a:r>
              <a:rPr lang="en-US" altLang="ja-JP" sz="900" dirty="0">
                <a:solidFill>
                  <a:schemeClr val="tx1"/>
                </a:solidFill>
              </a:rPr>
              <a:t>4</a:t>
            </a:r>
            <a:r>
              <a:rPr lang="ja-JP" altLang="en-US" sz="900" dirty="0">
                <a:solidFill>
                  <a:schemeClr val="tx1"/>
                </a:solidFill>
              </a:rPr>
              <a:t>月時点</a:t>
            </a:r>
            <a:endParaRPr kumimoji="1" lang="ja-JP" altLang="en-US" sz="900" dirty="0">
              <a:solidFill>
                <a:schemeClr val="tx1"/>
              </a:solidFill>
            </a:endParaRPr>
          </a:p>
        </p:txBody>
      </p:sp>
      <p:cxnSp>
        <p:nvCxnSpPr>
          <p:cNvPr id="57" name="直線矢印コネクタ 56">
            <a:extLst>
              <a:ext uri="{FF2B5EF4-FFF2-40B4-BE49-F238E27FC236}">
                <a16:creationId xmlns:a16="http://schemas.microsoft.com/office/drawing/2014/main" id="{B5F5B565-203A-73D7-848D-D745FB0CB599}"/>
              </a:ext>
            </a:extLst>
          </p:cNvPr>
          <p:cNvCxnSpPr>
            <a:cxnSpLocks/>
          </p:cNvCxnSpPr>
          <p:nvPr/>
        </p:nvCxnSpPr>
        <p:spPr>
          <a:xfrm flipV="1">
            <a:off x="2609296" y="2185735"/>
            <a:ext cx="570716" cy="68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8E77608A-8B4D-087B-A9E6-222C8795849F}"/>
              </a:ext>
            </a:extLst>
          </p:cNvPr>
          <p:cNvCxnSpPr>
            <a:cxnSpLocks/>
          </p:cNvCxnSpPr>
          <p:nvPr/>
        </p:nvCxnSpPr>
        <p:spPr>
          <a:xfrm flipV="1">
            <a:off x="3571652" y="1452532"/>
            <a:ext cx="570716" cy="6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85C226C1-44C0-16B4-F4FD-6B1C4543F269}"/>
              </a:ext>
            </a:extLst>
          </p:cNvPr>
          <p:cNvCxnSpPr>
            <a:cxnSpLocks/>
          </p:cNvCxnSpPr>
          <p:nvPr/>
        </p:nvCxnSpPr>
        <p:spPr>
          <a:xfrm flipV="1">
            <a:off x="3542077" y="2000787"/>
            <a:ext cx="570716" cy="6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直線矢印コネクタ 64">
            <a:extLst>
              <a:ext uri="{FF2B5EF4-FFF2-40B4-BE49-F238E27FC236}">
                <a16:creationId xmlns:a16="http://schemas.microsoft.com/office/drawing/2014/main" id="{51E5EA6B-DDD6-626D-C9E5-82699EECEBEB}"/>
              </a:ext>
            </a:extLst>
          </p:cNvPr>
          <p:cNvCxnSpPr>
            <a:cxnSpLocks/>
          </p:cNvCxnSpPr>
          <p:nvPr/>
        </p:nvCxnSpPr>
        <p:spPr>
          <a:xfrm flipV="1">
            <a:off x="3571652" y="2603682"/>
            <a:ext cx="570716" cy="6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直線矢印コネクタ 67">
            <a:extLst>
              <a:ext uri="{FF2B5EF4-FFF2-40B4-BE49-F238E27FC236}">
                <a16:creationId xmlns:a16="http://schemas.microsoft.com/office/drawing/2014/main" id="{7290EC1D-3B03-9D62-F17C-16B45A1ACE61}"/>
              </a:ext>
            </a:extLst>
          </p:cNvPr>
          <p:cNvCxnSpPr>
            <a:cxnSpLocks/>
            <a:stCxn id="16" idx="3"/>
          </p:cNvCxnSpPr>
          <p:nvPr/>
        </p:nvCxnSpPr>
        <p:spPr>
          <a:xfrm>
            <a:off x="2536929" y="4916257"/>
            <a:ext cx="653440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5" name="直線矢印コネクタ 74">
            <a:extLst>
              <a:ext uri="{FF2B5EF4-FFF2-40B4-BE49-F238E27FC236}">
                <a16:creationId xmlns:a16="http://schemas.microsoft.com/office/drawing/2014/main" id="{EE561801-C210-4897-5B21-A4F1A423BEA1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552744" y="4992418"/>
            <a:ext cx="570716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四角形: 角を丸くする 69">
            <a:extLst>
              <a:ext uri="{FF2B5EF4-FFF2-40B4-BE49-F238E27FC236}">
                <a16:creationId xmlns:a16="http://schemas.microsoft.com/office/drawing/2014/main" id="{97730B0E-993C-40F8-A75D-113F49E70888}"/>
              </a:ext>
            </a:extLst>
          </p:cNvPr>
          <p:cNvSpPr/>
          <p:nvPr/>
        </p:nvSpPr>
        <p:spPr>
          <a:xfrm>
            <a:off x="706607" y="5334052"/>
            <a:ext cx="1747519" cy="4202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rgbClr val="FF0000"/>
                </a:solidFill>
              </a:rPr>
              <a:t>※</a:t>
            </a:r>
            <a:r>
              <a:rPr lang="ja-JP" altLang="en-US" sz="1200" dirty="0">
                <a:solidFill>
                  <a:srgbClr val="FF0000"/>
                </a:solidFill>
              </a:rPr>
              <a:t>年度末年齢（</a:t>
            </a:r>
            <a:r>
              <a:rPr lang="en-US" altLang="ja-JP" sz="1200" dirty="0">
                <a:solidFill>
                  <a:srgbClr val="FF0000"/>
                </a:solidFill>
              </a:rPr>
              <a:t>2028/3/31</a:t>
            </a:r>
            <a:r>
              <a:rPr lang="ja-JP" altLang="en-US" sz="1200" dirty="0">
                <a:solidFill>
                  <a:srgbClr val="FF0000"/>
                </a:solidFill>
              </a:rPr>
              <a:t>時点）</a:t>
            </a:r>
            <a:endParaRPr kumimoji="1" lang="ja-JP" altLang="en-US" sz="1200" dirty="0">
              <a:solidFill>
                <a:srgbClr val="FF0000"/>
              </a:solidFill>
            </a:endParaRP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5C615C19-71CC-AD3D-8D9A-EF0FE446A60F}"/>
              </a:ext>
            </a:extLst>
          </p:cNvPr>
          <p:cNvSpPr/>
          <p:nvPr/>
        </p:nvSpPr>
        <p:spPr>
          <a:xfrm>
            <a:off x="6096000" y="5600505"/>
            <a:ext cx="3490960" cy="30751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050" dirty="0">
                <a:solidFill>
                  <a:schemeClr val="tx1"/>
                </a:solidFill>
              </a:rPr>
              <a:t>※【</a:t>
            </a:r>
            <a:r>
              <a:rPr kumimoji="1" lang="ja-JP" altLang="en-US" sz="1050" dirty="0">
                <a:solidFill>
                  <a:schemeClr val="tx1"/>
                </a:solidFill>
              </a:rPr>
              <a:t>契約外人間ドック</a:t>
            </a:r>
            <a:r>
              <a:rPr lang="en-US" altLang="ja-JP" sz="1050" dirty="0">
                <a:solidFill>
                  <a:schemeClr val="tx1"/>
                </a:solidFill>
              </a:rPr>
              <a:t>】</a:t>
            </a:r>
            <a:r>
              <a:rPr lang="ja-JP" altLang="en-US" sz="1050">
                <a:solidFill>
                  <a:schemeClr val="tx1"/>
                </a:solidFill>
              </a:rPr>
              <a:t>経過措置</a:t>
            </a:r>
            <a:r>
              <a:rPr lang="ja-JP" altLang="en-US" sz="1050" dirty="0">
                <a:solidFill>
                  <a:schemeClr val="tx1"/>
                </a:solidFill>
              </a:rPr>
              <a:t>とし今後廃止予定</a:t>
            </a:r>
            <a:endParaRPr kumimoji="1" lang="ja-JP" altLang="en-US" sz="1050" dirty="0">
              <a:solidFill>
                <a:schemeClr val="tx1"/>
              </a:solidFill>
            </a:endParaRPr>
          </a:p>
        </p:txBody>
      </p:sp>
      <p:sp>
        <p:nvSpPr>
          <p:cNvPr id="41" name="四角形: 角を丸くする 40">
            <a:extLst>
              <a:ext uri="{FF2B5EF4-FFF2-40B4-BE49-F238E27FC236}">
                <a16:creationId xmlns:a16="http://schemas.microsoft.com/office/drawing/2014/main" id="{022984A6-8318-9A18-DC33-9DB1D0CD8A71}"/>
              </a:ext>
            </a:extLst>
          </p:cNvPr>
          <p:cNvSpPr/>
          <p:nvPr/>
        </p:nvSpPr>
        <p:spPr>
          <a:xfrm>
            <a:off x="4140597" y="2398258"/>
            <a:ext cx="3925725" cy="4320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200" dirty="0">
                <a:solidFill>
                  <a:schemeClr val="tx1"/>
                </a:solidFill>
              </a:rPr>
              <a:t>契約外人間ドック（費用補助）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48" name="四角形: 角を丸くする 47">
            <a:extLst>
              <a:ext uri="{FF2B5EF4-FFF2-40B4-BE49-F238E27FC236}">
                <a16:creationId xmlns:a16="http://schemas.microsoft.com/office/drawing/2014/main" id="{9CCC52C8-239B-92BE-88BC-8FB5E84A1F93}"/>
              </a:ext>
            </a:extLst>
          </p:cNvPr>
          <p:cNvSpPr/>
          <p:nvPr/>
        </p:nvSpPr>
        <p:spPr>
          <a:xfrm>
            <a:off x="654780" y="2511799"/>
            <a:ext cx="1747519" cy="420209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200" dirty="0">
                <a:solidFill>
                  <a:schemeClr val="tx1"/>
                </a:solidFill>
              </a:rPr>
              <a:t>※</a:t>
            </a:r>
            <a:r>
              <a:rPr lang="ja-JP" altLang="en-US" sz="1200" dirty="0">
                <a:solidFill>
                  <a:schemeClr val="tx1"/>
                </a:solidFill>
              </a:rPr>
              <a:t>受診日年齢</a:t>
            </a:r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71" name="四角形: 角を丸くする 70">
            <a:extLst>
              <a:ext uri="{FF2B5EF4-FFF2-40B4-BE49-F238E27FC236}">
                <a16:creationId xmlns:a16="http://schemas.microsoft.com/office/drawing/2014/main" id="{0902405E-F5AF-6BC5-202E-0FA4E6C803CE}"/>
              </a:ext>
            </a:extLst>
          </p:cNvPr>
          <p:cNvSpPr/>
          <p:nvPr/>
        </p:nvSpPr>
        <p:spPr>
          <a:xfrm>
            <a:off x="4123460" y="4087106"/>
            <a:ext cx="3960000" cy="432000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>
                <a:solidFill>
                  <a:schemeClr val="tx1"/>
                </a:solidFill>
              </a:rPr>
              <a:t>内部人間ドック（田町ビル）</a:t>
            </a:r>
          </a:p>
        </p:txBody>
      </p:sp>
      <p:sp>
        <p:nvSpPr>
          <p:cNvPr id="72" name="テキスト ボックス 71">
            <a:extLst>
              <a:ext uri="{FF2B5EF4-FFF2-40B4-BE49-F238E27FC236}">
                <a16:creationId xmlns:a16="http://schemas.microsoft.com/office/drawing/2014/main" id="{4BBC6341-1EA7-7B29-C803-0C32B3D816BA}"/>
              </a:ext>
            </a:extLst>
          </p:cNvPr>
          <p:cNvSpPr txBox="1"/>
          <p:nvPr/>
        </p:nvSpPr>
        <p:spPr>
          <a:xfrm>
            <a:off x="639358" y="941343"/>
            <a:ext cx="214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2026</a:t>
            </a:r>
            <a:r>
              <a:rPr kumimoji="1" lang="ja-JP" altLang="en-US" dirty="0"/>
              <a:t>年度まで　</a:t>
            </a:r>
            <a:r>
              <a:rPr kumimoji="1" lang="ja-JP" altLang="en-US" sz="1400" dirty="0"/>
              <a:t>（～</a:t>
            </a:r>
            <a:r>
              <a:rPr kumimoji="1" lang="en-US" altLang="ja-JP" sz="1400" dirty="0"/>
              <a:t>2027/3/31</a:t>
            </a:r>
            <a:r>
              <a:rPr kumimoji="1" lang="ja-JP" altLang="en-US" sz="1400" dirty="0"/>
              <a:t>受診分）</a:t>
            </a:r>
          </a:p>
        </p:txBody>
      </p:sp>
      <p:sp>
        <p:nvSpPr>
          <p:cNvPr id="73" name="テキスト ボックス 72">
            <a:extLst>
              <a:ext uri="{FF2B5EF4-FFF2-40B4-BE49-F238E27FC236}">
                <a16:creationId xmlns:a16="http://schemas.microsoft.com/office/drawing/2014/main" id="{182B76E5-33C9-DDDE-8794-B04E7608D23B}"/>
              </a:ext>
            </a:extLst>
          </p:cNvPr>
          <p:cNvSpPr txBox="1"/>
          <p:nvPr/>
        </p:nvSpPr>
        <p:spPr>
          <a:xfrm>
            <a:off x="623891" y="3621576"/>
            <a:ext cx="21463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b="1" dirty="0"/>
              <a:t>2027</a:t>
            </a:r>
            <a:r>
              <a:rPr kumimoji="1" lang="ja-JP" altLang="en-US" b="1" dirty="0"/>
              <a:t>年度より</a:t>
            </a:r>
            <a:r>
              <a:rPr kumimoji="1" lang="ja-JP" altLang="en-US" sz="1400" b="1" dirty="0"/>
              <a:t>（</a:t>
            </a:r>
            <a:r>
              <a:rPr kumimoji="1" lang="en-US" altLang="ja-JP" sz="1400" b="1" dirty="0"/>
              <a:t>2027/4/1</a:t>
            </a:r>
            <a:r>
              <a:rPr kumimoji="1" lang="ja-JP" altLang="en-US" sz="1400" b="1" dirty="0"/>
              <a:t>受診分～）</a:t>
            </a:r>
          </a:p>
        </p:txBody>
      </p:sp>
      <p:cxnSp>
        <p:nvCxnSpPr>
          <p:cNvPr id="79" name="コネクタ: カギ線 78">
            <a:extLst>
              <a:ext uri="{FF2B5EF4-FFF2-40B4-BE49-F238E27FC236}">
                <a16:creationId xmlns:a16="http://schemas.microsoft.com/office/drawing/2014/main" id="{A9657F00-7D53-5392-9137-9DB33CD31AAA}"/>
              </a:ext>
            </a:extLst>
          </p:cNvPr>
          <p:cNvCxnSpPr>
            <a:cxnSpLocks/>
          </p:cNvCxnSpPr>
          <p:nvPr/>
        </p:nvCxnSpPr>
        <p:spPr>
          <a:xfrm>
            <a:off x="5067300" y="5204257"/>
            <a:ext cx="1017540" cy="550004"/>
          </a:xfrm>
          <a:prstGeom prst="bentConnector3">
            <a:avLst>
              <a:gd name="adj1" fmla="val 76"/>
            </a:avLst>
          </a:prstGeom>
          <a:ln>
            <a:prstDash val="sysDash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6" name="矢印: 下 85">
            <a:extLst>
              <a:ext uri="{FF2B5EF4-FFF2-40B4-BE49-F238E27FC236}">
                <a16:creationId xmlns:a16="http://schemas.microsoft.com/office/drawing/2014/main" id="{38DB139D-7285-9735-1E9E-7298BDCB7CC2}"/>
              </a:ext>
            </a:extLst>
          </p:cNvPr>
          <p:cNvSpPr/>
          <p:nvPr/>
        </p:nvSpPr>
        <p:spPr>
          <a:xfrm>
            <a:off x="5480385" y="3095637"/>
            <a:ext cx="952500" cy="811469"/>
          </a:xfrm>
          <a:prstGeom prst="downArrow">
            <a:avLst/>
          </a:prstGeom>
          <a:noFill/>
          <a:ln>
            <a:solidFill>
              <a:schemeClr val="tx1"/>
            </a:solidFill>
            <a:prstDash val="solid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4977016-D7E3-1BC3-F9EB-67BA2830EA01}"/>
              </a:ext>
            </a:extLst>
          </p:cNvPr>
          <p:cNvSpPr txBox="1"/>
          <p:nvPr/>
        </p:nvSpPr>
        <p:spPr>
          <a:xfrm>
            <a:off x="623891" y="101600"/>
            <a:ext cx="39257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u="sng" dirty="0"/>
              <a:t>人間ドック変更</a:t>
            </a:r>
          </a:p>
        </p:txBody>
      </p:sp>
    </p:spTree>
    <p:extLst>
      <p:ext uri="{BB962C8B-B14F-4D97-AF65-F5344CB8AC3E}">
        <p14:creationId xmlns:p14="http://schemas.microsoft.com/office/powerpoint/2010/main" val="1607195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</Words>
  <Application>Microsoft Office PowerPoint</Application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2026-07-28T02:16:02Z</dcterms:created>
  <dcterms:modified xsi:type="dcterms:W3CDTF">2026-08-18T04:21:57Z</dcterms:modified>
</cp:coreProperties>
</file>