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77AF-B903-45D5-BA18-296589D22BC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DCE9B-E73F-43C1-A757-39B043AC4A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4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8F74DE-70CC-292B-68C9-2AFB58F62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3C010DC-ED7A-B4F3-D4BA-524E7966C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FD2C00-8159-F56E-E92D-6D68CF787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62141C-E976-BD87-3E95-F6D458F5A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C28AE6-A3DD-C841-5241-C216648D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42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FA9AD7-D96E-AD13-5343-DD7E657D3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46CD029-8D97-E928-D70D-F2CB37E22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7002D3-A24E-5596-3496-32B50CB06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C209DC-BE93-B749-3048-15BA2779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FDD274-5DB2-7508-D100-52C497D20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701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A3E836A-9D20-B67C-F0C1-9E7B00271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D277D27-88D9-8424-C814-36EB8AAA72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6BC4E9-CF2C-5DD1-A756-64ACC5EC6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7AA0D7-3356-8FBE-218C-12B1BE1FA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73FE90-5EB4-DD49-DAFE-0513ECAD2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11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1AA359-F2E1-C9F2-9260-5CDEFBB72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BE5B91-B5E3-F992-E0B7-E009A99D6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EBAFFE-93F5-47E9-8443-AEE93308E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CACCA8-E2AD-3E71-5BB0-24A1C0DF3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C485B4-E953-187C-4C4E-60B09E806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58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C3A19D-920E-06B2-7A2D-33C6EE3AE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716814-F592-3518-9A3F-D29F1EC9A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9236F4-67F0-B1A1-7E1B-8F09E88A6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F970BE-BFFA-D9DA-CF56-D148D7667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AE5B0C-EBB3-9496-D15E-F7F8163F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865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62B508-8A7A-C6BF-5E74-B4B3FD5F3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792102-D192-F8D7-2351-99B9004B7E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3B8F19-1B89-7D52-3C2F-18105D773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2D273AE-6594-77BE-3D9D-811BBCA8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F08700-51BB-FDB5-2280-21F5E2815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005C93-7AAF-65E7-790F-5CACEA83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6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86F746-065E-F35E-5C1B-315ABB07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BEC97B-8417-5F22-65E0-0A89A34AB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3C5CB1-D1DD-95D7-D1F3-3C36FAAD17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2965A8E-89AC-6B10-9D78-745AE9D3F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DF39C8-B8AF-C3E0-5660-6725A957A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B51B4E-C7E9-2B98-1A7B-26FB9C84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868CCBB-E0E1-C9DD-ECD2-454BA64AB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A80EA5A-1648-6E07-54E1-E2AA96413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06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31A850-D5DC-F3BC-52A2-B45B1CBBE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13FEDD-267F-E3EF-0A00-404AA10F6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1591CFA-24C5-BBF5-2F3D-D2A155424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7743C0B-8C2B-FC0E-97D3-FA81A8402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041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4485399-3945-BC74-371B-C528B44F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37E6F0A-CA36-FE75-C62F-78D3EAD5C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0DAC41-D414-21C1-1739-50391D967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348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78D979-86A8-29B3-7904-3211A87B5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44B16B-5DF6-45AE-8423-8B0949D3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4605BEF-1745-29C4-2952-42DE8F3FB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83AE3F-3E45-CA6A-EDAE-A885A7A7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FDB4A65-8D90-D2D4-6393-F1FA2967C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000410C-D6E0-43A0-9FF6-4E32C71E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20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B98966-CE56-B6AE-1164-0B409B7E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6893399-CF71-95A6-01C5-85E4E2DE5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01C6931-739B-1126-8E2B-55D4C310B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309509-0B43-4627-920C-C7337898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0BEB04-EA7F-66FA-A318-7F1AFD3B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2D5DB59-BD84-0CC5-65BD-54A1EA48D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32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7734C35-F44C-2B63-F70E-08EECFE1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00F8B60-51E2-7FC7-04D5-32E5DDC7F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7962A6-CBA2-DD31-CC7F-0E44C98A4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04FACA-4076-4AF6-BF29-C779E9400D98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626C50-34A6-BAB9-785F-3A7F19C0AE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51723E-D4A1-C44D-6717-D33B96353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A5F40-CFF5-46C0-9245-9DBA1CCC58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67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np-kenpo.or.jp/kenshin/fujinka_kenshi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BAEA3044-7607-5117-4BD2-845471ED973E}"/>
              </a:ext>
            </a:extLst>
          </p:cNvPr>
          <p:cNvCxnSpPr>
            <a:cxnSpLocks/>
          </p:cNvCxnSpPr>
          <p:nvPr/>
        </p:nvCxnSpPr>
        <p:spPr>
          <a:xfrm flipV="1">
            <a:off x="3573250" y="3857109"/>
            <a:ext cx="1131966" cy="5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2EF9E77D-263D-244F-7AFA-5ED1349DA512}"/>
              </a:ext>
            </a:extLst>
          </p:cNvPr>
          <p:cNvCxnSpPr>
            <a:cxnSpLocks/>
          </p:cNvCxnSpPr>
          <p:nvPr/>
        </p:nvCxnSpPr>
        <p:spPr>
          <a:xfrm flipV="1">
            <a:off x="3484763" y="2922901"/>
            <a:ext cx="1220453" cy="50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242A87-DB19-0BDB-782E-5DB5AE6D8629}"/>
              </a:ext>
            </a:extLst>
          </p:cNvPr>
          <p:cNvSpPr txBox="1"/>
          <p:nvPr/>
        </p:nvSpPr>
        <p:spPr>
          <a:xfrm>
            <a:off x="185039" y="2218608"/>
            <a:ext cx="96711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被扶養者</a:t>
            </a:r>
            <a:endParaRPr kumimoji="1" lang="en-US" altLang="ja-JP" sz="1200" dirty="0"/>
          </a:p>
          <a:p>
            <a:r>
              <a:rPr kumimoji="1" lang="ja-JP" altLang="en-US" sz="1200" dirty="0"/>
              <a:t>任意継続者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649F9C23-60F0-7671-F3A8-BF7E0F50E887}"/>
              </a:ext>
            </a:extLst>
          </p:cNvPr>
          <p:cNvSpPr/>
          <p:nvPr/>
        </p:nvSpPr>
        <p:spPr>
          <a:xfrm>
            <a:off x="1762365" y="1418342"/>
            <a:ext cx="864637" cy="5549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chemeClr val="tx1"/>
                </a:solidFill>
              </a:rPr>
              <a:t>35</a:t>
            </a:r>
            <a:r>
              <a:rPr kumimoji="1" lang="ja-JP" altLang="en-US" sz="1200" dirty="0">
                <a:solidFill>
                  <a:schemeClr val="tx1"/>
                </a:solidFill>
              </a:rPr>
              <a:t>歳</a:t>
            </a:r>
            <a:r>
              <a:rPr lang="ja-JP" altLang="en-US" sz="1200" dirty="0">
                <a:solidFill>
                  <a:schemeClr val="tx1"/>
                </a:solidFill>
              </a:rPr>
              <a:t>未満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54403DE9-C37D-CE7F-3665-23D672F14113}"/>
              </a:ext>
            </a:extLst>
          </p:cNvPr>
          <p:cNvSpPr/>
          <p:nvPr/>
        </p:nvSpPr>
        <p:spPr>
          <a:xfrm>
            <a:off x="1758839" y="3181114"/>
            <a:ext cx="864637" cy="5549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dirty="0">
                <a:solidFill>
                  <a:srgbClr val="FF0000"/>
                </a:solidFill>
              </a:rPr>
              <a:t>35</a:t>
            </a:r>
            <a:r>
              <a:rPr kumimoji="1" lang="ja-JP" altLang="en-US" sz="1200" dirty="0">
                <a:solidFill>
                  <a:srgbClr val="FF0000"/>
                </a:solidFill>
              </a:rPr>
              <a:t>歳以上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20E78F9E-DA26-92B0-F5ED-388CB4C4F512}"/>
              </a:ext>
            </a:extLst>
          </p:cNvPr>
          <p:cNvSpPr/>
          <p:nvPr/>
        </p:nvSpPr>
        <p:spPr>
          <a:xfrm>
            <a:off x="3302780" y="2628995"/>
            <a:ext cx="336731" cy="3260068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いずれか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10F09E5A-41D0-5F41-AA5C-4FEE02FD3EB8}"/>
              </a:ext>
            </a:extLst>
          </p:cNvPr>
          <p:cNvSpPr/>
          <p:nvPr/>
        </p:nvSpPr>
        <p:spPr>
          <a:xfrm>
            <a:off x="4705216" y="2749828"/>
            <a:ext cx="3420000" cy="30646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一般健診</a:t>
            </a:r>
            <a:r>
              <a:rPr lang="en-US" altLang="ja-JP" sz="1200" dirty="0">
                <a:solidFill>
                  <a:schemeClr val="tx1"/>
                </a:solidFill>
              </a:rPr>
              <a:t>A1</a:t>
            </a:r>
            <a:r>
              <a:rPr lang="ja-JP" altLang="en-US" sz="1200" dirty="0">
                <a:solidFill>
                  <a:schemeClr val="tx1"/>
                </a:solidFill>
              </a:rPr>
              <a:t>コース＋（婦人科</a:t>
            </a:r>
            <a:r>
              <a:rPr lang="en-US" altLang="ja-JP" sz="1200" dirty="0">
                <a:solidFill>
                  <a:schemeClr val="tx1"/>
                </a:solidFill>
              </a:rPr>
              <a:t>OP</a:t>
            </a:r>
            <a:r>
              <a:rPr lang="ja-JP" altLang="en-US" sz="1200" dirty="0">
                <a:solidFill>
                  <a:schemeClr val="tx1"/>
                </a:solidFill>
              </a:rPr>
              <a:t>）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84282704-DE93-C185-2ECA-CD9B43F980BC}"/>
              </a:ext>
            </a:extLst>
          </p:cNvPr>
          <p:cNvSpPr/>
          <p:nvPr/>
        </p:nvSpPr>
        <p:spPr>
          <a:xfrm>
            <a:off x="4705216" y="4673636"/>
            <a:ext cx="3420000" cy="28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人間ドックコース＋（婦人科</a:t>
            </a:r>
            <a:r>
              <a:rPr kumimoji="1" lang="en-US" altLang="ja-JP" sz="1200" dirty="0">
                <a:solidFill>
                  <a:schemeClr val="tx1"/>
                </a:solidFill>
              </a:rPr>
              <a:t>OP</a:t>
            </a:r>
            <a:r>
              <a:rPr kumimoji="1" lang="ja-JP" altLang="en-US" sz="1200" dirty="0">
                <a:solidFill>
                  <a:schemeClr val="tx1"/>
                </a:solidFill>
              </a:rPr>
              <a:t>）</a:t>
            </a: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35A77DFC-228B-DB3C-8E43-AE65A5F95666}"/>
              </a:ext>
            </a:extLst>
          </p:cNvPr>
          <p:cNvSpPr/>
          <p:nvPr/>
        </p:nvSpPr>
        <p:spPr>
          <a:xfrm>
            <a:off x="4705216" y="5630922"/>
            <a:ext cx="3420000" cy="288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内部人間ドック＋（婦人科</a:t>
            </a:r>
            <a:r>
              <a:rPr kumimoji="1" lang="en-US" altLang="ja-JP" sz="1200" dirty="0">
                <a:solidFill>
                  <a:schemeClr val="tx1"/>
                </a:solidFill>
              </a:rPr>
              <a:t>OP</a:t>
            </a:r>
            <a:r>
              <a:rPr kumimoji="1" lang="ja-JP" altLang="en-US" sz="1200" dirty="0">
                <a:solidFill>
                  <a:schemeClr val="tx1"/>
                </a:solidFill>
              </a:rPr>
              <a:t>）</a:t>
            </a: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26562B1D-A18B-9F2F-D4A9-831171B537EF}"/>
              </a:ext>
            </a:extLst>
          </p:cNvPr>
          <p:cNvSpPr/>
          <p:nvPr/>
        </p:nvSpPr>
        <p:spPr>
          <a:xfrm>
            <a:off x="4705216" y="1569637"/>
            <a:ext cx="3420000" cy="288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dirty="0">
                <a:solidFill>
                  <a:schemeClr val="tx1"/>
                </a:solidFill>
              </a:rPr>
              <a:t>婦人科検診費用補助制度</a:t>
            </a:r>
            <a:endParaRPr kumimoji="1" lang="ja-JP" altLang="en-US" sz="1050" dirty="0">
              <a:solidFill>
                <a:schemeClr val="tx1"/>
              </a:solidFill>
            </a:endParaRP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48DA14CC-8F6E-2D0E-0358-FF8F568682F6}"/>
              </a:ext>
            </a:extLst>
          </p:cNvPr>
          <p:cNvCxnSpPr>
            <a:cxnSpLocks/>
            <a:stCxn id="15" idx="3"/>
            <a:endCxn id="52" idx="1"/>
          </p:cNvCxnSpPr>
          <p:nvPr/>
        </p:nvCxnSpPr>
        <p:spPr>
          <a:xfrm>
            <a:off x="2627002" y="1695835"/>
            <a:ext cx="2078214" cy="178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7290EC1D-3B03-9D62-F17C-16B45A1ACE61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623476" y="3458607"/>
            <a:ext cx="67930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EE561801-C210-4897-5B21-A4F1A423BEA1}"/>
              </a:ext>
            </a:extLst>
          </p:cNvPr>
          <p:cNvCxnSpPr>
            <a:cxnSpLocks/>
          </p:cNvCxnSpPr>
          <p:nvPr/>
        </p:nvCxnSpPr>
        <p:spPr>
          <a:xfrm>
            <a:off x="3573250" y="4817636"/>
            <a:ext cx="113196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コネクタ: カギ線 21">
            <a:extLst>
              <a:ext uri="{FF2B5EF4-FFF2-40B4-BE49-F238E27FC236}">
                <a16:creationId xmlns:a16="http://schemas.microsoft.com/office/drawing/2014/main" id="{1B2039FE-49AA-7EBB-D1CD-99C32CD177F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10391" y="1400742"/>
            <a:ext cx="522773" cy="111295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コネクタ: カギ線 32">
            <a:extLst>
              <a:ext uri="{FF2B5EF4-FFF2-40B4-BE49-F238E27FC236}">
                <a16:creationId xmlns:a16="http://schemas.microsoft.com/office/drawing/2014/main" id="{0E85B8E7-1DBE-4708-FA4F-0F01754CE902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4890" y="2527043"/>
            <a:ext cx="771102" cy="107756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四角形: 対角を丸める 53">
            <a:extLst>
              <a:ext uri="{FF2B5EF4-FFF2-40B4-BE49-F238E27FC236}">
                <a16:creationId xmlns:a16="http://schemas.microsoft.com/office/drawing/2014/main" id="{5600B981-3794-3B13-9B91-06573BA05790}"/>
              </a:ext>
            </a:extLst>
          </p:cNvPr>
          <p:cNvSpPr/>
          <p:nvPr/>
        </p:nvSpPr>
        <p:spPr>
          <a:xfrm>
            <a:off x="5354053" y="203848"/>
            <a:ext cx="6464984" cy="73523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200" dirty="0"/>
              <a:t>コースに婦人科オプションを追加していない場合は、</a:t>
            </a:r>
            <a:r>
              <a:rPr lang="en-US" altLang="ja-JP" sz="1200" dirty="0"/>
              <a:t>【</a:t>
            </a:r>
            <a:r>
              <a:rPr lang="ja-JP" altLang="en-US" sz="1200" dirty="0"/>
              <a:t>婦人科検診費用補助制度</a:t>
            </a:r>
            <a:r>
              <a:rPr lang="en-US" altLang="ja-JP" sz="1200" dirty="0"/>
              <a:t>】</a:t>
            </a:r>
            <a:r>
              <a:rPr lang="ja-JP" altLang="en-US" sz="1200" dirty="0"/>
              <a:t>利用可　</a:t>
            </a:r>
            <a:r>
              <a:rPr lang="ja-JP" altLang="en-US" sz="1200" dirty="0">
                <a:hlinkClick r:id="rId2"/>
              </a:rPr>
              <a:t>婦人科検診補助制度のご案内 </a:t>
            </a:r>
            <a:r>
              <a:rPr lang="en-US" altLang="ja-JP" sz="1200" dirty="0">
                <a:hlinkClick r:id="rId2"/>
              </a:rPr>
              <a:t>– </a:t>
            </a:r>
            <a:r>
              <a:rPr lang="ja-JP" altLang="en-US" sz="1200" dirty="0">
                <a:hlinkClick r:id="rId2"/>
              </a:rPr>
              <a:t>大日本印刷健康保険組合</a:t>
            </a:r>
            <a:endParaRPr kumimoji="1" lang="ja-JP" altLang="en-US" sz="1200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B87C66BA-087C-7D0B-F3BB-2866E19C1EEA}"/>
              </a:ext>
            </a:extLst>
          </p:cNvPr>
          <p:cNvSpPr/>
          <p:nvPr/>
        </p:nvSpPr>
        <p:spPr>
          <a:xfrm>
            <a:off x="4049256" y="2654472"/>
            <a:ext cx="246214" cy="6419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>
                <a:solidFill>
                  <a:schemeClr val="tx1"/>
                </a:solidFill>
              </a:rPr>
              <a:t>巡回</a:t>
            </a:r>
            <a:endParaRPr kumimoji="1"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CC41E0D8-B69C-0F76-B04B-0A306F6ABFA4}"/>
              </a:ext>
            </a:extLst>
          </p:cNvPr>
          <p:cNvSpPr/>
          <p:nvPr/>
        </p:nvSpPr>
        <p:spPr>
          <a:xfrm>
            <a:off x="4705216" y="3707115"/>
            <a:ext cx="3420000" cy="30646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一般健診</a:t>
            </a:r>
            <a:r>
              <a:rPr lang="en-US" altLang="ja-JP" sz="1200" dirty="0">
                <a:solidFill>
                  <a:schemeClr val="tx1"/>
                </a:solidFill>
              </a:rPr>
              <a:t>A1</a:t>
            </a:r>
            <a:r>
              <a:rPr lang="ja-JP" altLang="en-US" sz="1200" dirty="0">
                <a:solidFill>
                  <a:schemeClr val="tx1"/>
                </a:solidFill>
              </a:rPr>
              <a:t>コース＋（婦人科</a:t>
            </a:r>
            <a:r>
              <a:rPr lang="en-US" altLang="ja-JP" sz="1200" dirty="0">
                <a:solidFill>
                  <a:schemeClr val="tx1"/>
                </a:solidFill>
              </a:rPr>
              <a:t>OP</a:t>
            </a:r>
            <a:r>
              <a:rPr lang="ja-JP" altLang="en-US" sz="1200" dirty="0">
                <a:solidFill>
                  <a:schemeClr val="tx1"/>
                </a:solidFill>
              </a:rPr>
              <a:t>）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F522752F-05A8-9F93-A6E9-50794BC2A052}"/>
              </a:ext>
            </a:extLst>
          </p:cNvPr>
          <p:cNvSpPr/>
          <p:nvPr/>
        </p:nvSpPr>
        <p:spPr>
          <a:xfrm>
            <a:off x="4049256" y="3571287"/>
            <a:ext cx="246214" cy="6916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</a:rPr>
              <a:t>施設</a:t>
            </a:r>
            <a:endParaRPr kumimoji="1" lang="en-US" altLang="ja-JP" sz="1100" dirty="0">
              <a:solidFill>
                <a:schemeClr val="tx1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6D01924A-48E5-4229-82CD-3E41D64AE739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3639511" y="5774922"/>
            <a:ext cx="106570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97730B0E-993C-40F8-A75D-113F49E70888}"/>
              </a:ext>
            </a:extLst>
          </p:cNvPr>
          <p:cNvSpPr/>
          <p:nvPr/>
        </p:nvSpPr>
        <p:spPr>
          <a:xfrm>
            <a:off x="1317397" y="3861503"/>
            <a:ext cx="1747519" cy="36933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100" dirty="0">
                <a:solidFill>
                  <a:srgbClr val="FF0000"/>
                </a:solidFill>
              </a:rPr>
              <a:t>※</a:t>
            </a:r>
            <a:r>
              <a:rPr lang="ja-JP" altLang="en-US" sz="1100" dirty="0">
                <a:solidFill>
                  <a:srgbClr val="FF0000"/>
                </a:solidFill>
              </a:rPr>
              <a:t>年度末年齢</a:t>
            </a:r>
            <a:endParaRPr lang="en-US" altLang="ja-JP" sz="1100" dirty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rgbClr val="FF0000"/>
                </a:solidFill>
              </a:rPr>
              <a:t>（</a:t>
            </a:r>
            <a:r>
              <a:rPr kumimoji="1" lang="en-US" altLang="ja-JP" sz="1100" dirty="0">
                <a:solidFill>
                  <a:srgbClr val="FF0000"/>
                </a:solidFill>
              </a:rPr>
              <a:t>2028/3/31</a:t>
            </a:r>
            <a:r>
              <a:rPr kumimoji="1" lang="ja-JP" altLang="en-US" sz="1100" dirty="0">
                <a:solidFill>
                  <a:srgbClr val="FF0000"/>
                </a:solidFill>
              </a:rPr>
              <a:t>時点）</a:t>
            </a:r>
          </a:p>
        </p:txBody>
      </p:sp>
      <p:cxnSp>
        <p:nvCxnSpPr>
          <p:cNvPr id="14" name="コネクタ: カギ線 13">
            <a:extLst>
              <a:ext uri="{FF2B5EF4-FFF2-40B4-BE49-F238E27FC236}">
                <a16:creationId xmlns:a16="http://schemas.microsoft.com/office/drawing/2014/main" id="{3FBA62DF-9A0A-E757-0D11-802A665D60D0}"/>
              </a:ext>
            </a:extLst>
          </p:cNvPr>
          <p:cNvCxnSpPr>
            <a:cxnSpLocks/>
          </p:cNvCxnSpPr>
          <p:nvPr/>
        </p:nvCxnSpPr>
        <p:spPr>
          <a:xfrm>
            <a:off x="6415216" y="4961636"/>
            <a:ext cx="0" cy="14108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右中かっこ 17">
            <a:extLst>
              <a:ext uri="{FF2B5EF4-FFF2-40B4-BE49-F238E27FC236}">
                <a16:creationId xmlns:a16="http://schemas.microsoft.com/office/drawing/2014/main" id="{5FF815D6-8488-64BD-7AA7-7E9BED1F0A24}"/>
              </a:ext>
            </a:extLst>
          </p:cNvPr>
          <p:cNvSpPr/>
          <p:nvPr/>
        </p:nvSpPr>
        <p:spPr>
          <a:xfrm>
            <a:off x="8348013" y="3715628"/>
            <a:ext cx="926653" cy="2181695"/>
          </a:xfrm>
          <a:prstGeom prst="rightBrace">
            <a:avLst>
              <a:gd name="adj1" fmla="val 9371"/>
              <a:gd name="adj2" fmla="val 4954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0316C0A1-775E-C98C-52D6-BA600A0A3999}"/>
              </a:ext>
            </a:extLst>
          </p:cNvPr>
          <p:cNvSpPr/>
          <p:nvPr/>
        </p:nvSpPr>
        <p:spPr>
          <a:xfrm>
            <a:off x="9328004" y="4697037"/>
            <a:ext cx="2758974" cy="289441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tx1"/>
                </a:solidFill>
              </a:rPr>
              <a:t>㈱保健支援センター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5C615C19-71CC-AD3D-8D9A-EF0FE446A60F}"/>
              </a:ext>
            </a:extLst>
          </p:cNvPr>
          <p:cNvSpPr/>
          <p:nvPr/>
        </p:nvSpPr>
        <p:spPr>
          <a:xfrm>
            <a:off x="4705216" y="5127400"/>
            <a:ext cx="3420000" cy="269638"/>
          </a:xfrm>
          <a:prstGeom prst="roundRect">
            <a:avLst/>
          </a:prstGeom>
          <a:solidFill>
            <a:schemeClr val="bg2"/>
          </a:solidFill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※【</a:t>
            </a:r>
            <a:r>
              <a:rPr kumimoji="1" lang="ja-JP" altLang="en-US" sz="1050" dirty="0">
                <a:solidFill>
                  <a:schemeClr val="tx1"/>
                </a:solidFill>
              </a:rPr>
              <a:t>契約外人間ドック</a:t>
            </a:r>
            <a:r>
              <a:rPr kumimoji="1" lang="en-US" altLang="ja-JP" sz="1050" dirty="0">
                <a:solidFill>
                  <a:schemeClr val="tx1"/>
                </a:solidFill>
              </a:rPr>
              <a:t>】</a:t>
            </a:r>
            <a:r>
              <a:rPr lang="ja-JP" altLang="en-US" sz="1050">
                <a:solidFill>
                  <a:schemeClr val="tx1"/>
                </a:solidFill>
              </a:rPr>
              <a:t>経過</a:t>
            </a:r>
            <a:r>
              <a:rPr kumimoji="1" lang="ja-JP" altLang="en-US" sz="1050">
                <a:solidFill>
                  <a:schemeClr val="tx1"/>
                </a:solidFill>
              </a:rPr>
              <a:t>措置</a:t>
            </a:r>
            <a:r>
              <a:rPr kumimoji="1" lang="ja-JP" altLang="en-US" sz="1050" dirty="0">
                <a:solidFill>
                  <a:schemeClr val="tx1"/>
                </a:solidFill>
              </a:rPr>
              <a:t>とし今後廃止予定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557AC497-5386-3E7A-26E7-D7EFCC42F973}"/>
              </a:ext>
            </a:extLst>
          </p:cNvPr>
          <p:cNvCxnSpPr>
            <a:cxnSpLocks/>
            <a:stCxn id="36" idx="3"/>
            <a:endCxn id="31" idx="1"/>
          </p:cNvCxnSpPr>
          <p:nvPr/>
        </p:nvCxnSpPr>
        <p:spPr>
          <a:xfrm flipV="1">
            <a:off x="8125216" y="2900761"/>
            <a:ext cx="1202788" cy="23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034B1FBC-DD91-113F-AD07-0E3D1079BC16}"/>
              </a:ext>
            </a:extLst>
          </p:cNvPr>
          <p:cNvSpPr/>
          <p:nvPr/>
        </p:nvSpPr>
        <p:spPr>
          <a:xfrm>
            <a:off x="9328004" y="2756040"/>
            <a:ext cx="2758974" cy="289441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1100" dirty="0">
                <a:solidFill>
                  <a:schemeClr val="tx1"/>
                </a:solidFill>
              </a:rPr>
              <a:t>ワンストップサービス </a:t>
            </a:r>
            <a:r>
              <a:rPr lang="en-US" altLang="ja-JP" sz="1100" dirty="0">
                <a:solidFill>
                  <a:schemeClr val="tx1"/>
                </a:solidFill>
              </a:rPr>
              <a:t>For Your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>
                <a:solidFill>
                  <a:schemeClr val="tx1"/>
                </a:solidFill>
              </a:rPr>
              <a:t>Health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AC1D3C89-EE27-4D4B-6767-AFC4F98B0E74}"/>
              </a:ext>
            </a:extLst>
          </p:cNvPr>
          <p:cNvSpPr/>
          <p:nvPr/>
        </p:nvSpPr>
        <p:spPr>
          <a:xfrm>
            <a:off x="9083148" y="2463045"/>
            <a:ext cx="1270534" cy="31276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/>
              <a:t>保健指導対象者</a:t>
            </a: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84775A80-5002-1691-2CBF-D659996C35FD}"/>
              </a:ext>
            </a:extLst>
          </p:cNvPr>
          <p:cNvSpPr/>
          <p:nvPr/>
        </p:nvSpPr>
        <p:spPr>
          <a:xfrm>
            <a:off x="9083148" y="4419628"/>
            <a:ext cx="1270534" cy="289441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/>
              <a:t>保健指導対象者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721C44F9-6946-87F1-7CD5-6A081E68E4B1}"/>
              </a:ext>
            </a:extLst>
          </p:cNvPr>
          <p:cNvSpPr txBox="1"/>
          <p:nvPr/>
        </p:nvSpPr>
        <p:spPr>
          <a:xfrm>
            <a:off x="221022" y="188656"/>
            <a:ext cx="4871847" cy="369332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b="1" u="sng" dirty="0"/>
              <a:t>2027</a:t>
            </a:r>
            <a:r>
              <a:rPr kumimoji="1" lang="ja-JP" altLang="en-US" b="1" u="sng" dirty="0"/>
              <a:t>年度以降　被扶養者・任意継続者の健診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F5C5E6-D968-1113-F4AE-09D6A88851DD}"/>
              </a:ext>
            </a:extLst>
          </p:cNvPr>
          <p:cNvSpPr txBox="1"/>
          <p:nvPr/>
        </p:nvSpPr>
        <p:spPr>
          <a:xfrm>
            <a:off x="586841" y="616499"/>
            <a:ext cx="4587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srgbClr val="FF0000"/>
                </a:solidFill>
              </a:rPr>
              <a:t>健診コース全般を</a:t>
            </a:r>
            <a:r>
              <a:rPr lang="ja-JP" altLang="en-US" sz="1400" dirty="0">
                <a:solidFill>
                  <a:srgbClr val="FF0000"/>
                </a:solidFill>
              </a:rPr>
              <a:t>株式</a:t>
            </a:r>
            <a:r>
              <a:rPr lang="ja-JP" altLang="en-US" sz="1200" dirty="0">
                <a:solidFill>
                  <a:srgbClr val="FF0000"/>
                </a:solidFill>
              </a:rPr>
              <a:t>会社イーウェルに委託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9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ワイド画面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2026-07-28T02:37:04Z</dcterms:created>
  <dcterms:modified xsi:type="dcterms:W3CDTF">2026-08-18T04:22:31Z</dcterms:modified>
</cp:coreProperties>
</file>